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Lst>
  <p:sldSz cy="9906000" cx="6858000"/>
  <p:notesSz cx="6858000" cy="9144000"/>
  <p:embeddedFontLst>
    <p:embeddedFont>
      <p:font typeface="Helvetica Neue"/>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3" roundtripDataSignature="AMtx7miHpCt0whRQQ/9BqaSR4OScmTf5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00056EA-B97D-46B8-9CE4-F6FB35A65A1B}">
  <a:tblStyle styleId="{D00056EA-B97D-46B8-9CE4-F6FB35A65A1B}" styleName="Table_0">
    <a:wholeTbl>
      <a:tcTxStyle b="off" i="off">
        <a:font>
          <a:latin typeface="Calibri"/>
          <a:ea typeface="Calibri"/>
          <a:cs typeface="Calibri"/>
        </a:font>
        <a:schemeClr val="dk1"/>
      </a:tcTxStyle>
      <a:tcStyle>
        <a:tcBdr>
          <a:left>
            <a:ln cap="flat" cmpd="sng" w="12700">
              <a:solidFill>
                <a:schemeClr val="accent3"/>
              </a:solidFill>
              <a:prstDash val="solid"/>
              <a:round/>
              <a:headEnd len="sm" w="sm" type="none"/>
              <a:tailEnd len="sm" w="sm" type="none"/>
            </a:ln>
          </a:left>
          <a:right>
            <a:ln cap="flat" cmpd="sng" w="12700">
              <a:solidFill>
                <a:schemeClr val="accent3"/>
              </a:solidFill>
              <a:prstDash val="solid"/>
              <a:round/>
              <a:headEnd len="sm" w="sm" type="none"/>
              <a:tailEnd len="sm" w="sm" type="none"/>
            </a:ln>
          </a:right>
          <a:top>
            <a:ln cap="flat" cmpd="sng" w="12700">
              <a:solidFill>
                <a:schemeClr val="accent3"/>
              </a:solidFill>
              <a:prstDash val="solid"/>
              <a:round/>
              <a:headEnd len="sm" w="sm" type="none"/>
              <a:tailEnd len="sm" w="sm" type="none"/>
            </a:ln>
          </a:top>
          <a:bottom>
            <a:ln cap="flat" cmpd="sng" w="12700">
              <a:solidFill>
                <a:schemeClr val="accent3"/>
              </a:solidFill>
              <a:prstDash val="solid"/>
              <a:round/>
              <a:headEnd len="sm" w="sm" type="none"/>
              <a:tailEnd len="sm" w="sm" type="none"/>
            </a:ln>
          </a:bottom>
          <a:insideH>
            <a:ln cap="flat" cmpd="sng" w="12700">
              <a:solidFill>
                <a:schemeClr val="accent3"/>
              </a:solidFill>
              <a:prstDash val="solid"/>
              <a:round/>
              <a:headEnd len="sm" w="sm" type="none"/>
              <a:tailEnd len="sm" w="sm" type="none"/>
            </a:ln>
          </a:insideH>
          <a:insideV>
            <a:ln cap="flat" cmpd="sng" w="12700">
              <a:solidFill>
                <a:schemeClr val="accent3"/>
              </a:solidFill>
              <a:prstDash val="solid"/>
              <a:round/>
              <a:headEnd len="sm" w="sm" type="none"/>
              <a:tailEnd len="sm" w="sm" type="none"/>
            </a:ln>
          </a:insideV>
        </a:tcBdr>
        <a:fill>
          <a:solidFill>
            <a:srgbClr val="FFFFFF">
              <a:alpha val="0"/>
            </a:srgbClr>
          </a:solidFill>
        </a:fill>
      </a:tcStyle>
    </a:wholeTbl>
    <a:band1H>
      <a:tcTxStyle/>
      <a:tcStyle>
        <a:fill>
          <a:solidFill>
            <a:schemeClr val="accent3">
              <a:alpha val="20000"/>
            </a:schemeClr>
          </a:solidFill>
        </a:fill>
      </a:tcStyle>
    </a:band1H>
    <a:band2H>
      <a:tcTxStyle/>
    </a:band2H>
    <a:band1V>
      <a:tcTxStyle/>
      <a:tcStyle>
        <a:fill>
          <a:solidFill>
            <a:schemeClr val="accent3">
              <a:alpha val="20000"/>
            </a:schemeClr>
          </a:solidFill>
        </a:fill>
      </a:tcStyle>
    </a:band1V>
    <a:band2V>
      <a:tcTxStyle/>
    </a:band2V>
    <a:lastCol>
      <a:tcTxStyle b="on" i="off"/>
    </a:lastCol>
    <a:firstCol>
      <a:tcTxStyle b="on" i="off"/>
    </a:firstCol>
    <a:lastRow>
      <a:tcTxStyle b="on" i="off"/>
      <a:tcStyle>
        <a:tcBdr>
          <a:top>
            <a:ln cap="flat" cmpd="sng" w="50800">
              <a:solidFill>
                <a:schemeClr val="accent3"/>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25400">
              <a:solidFill>
                <a:schemeClr val="accent3"/>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HelveticaNeue-italic.fntdata"/><Relationship Id="rId10" Type="http://schemas.openxmlformats.org/officeDocument/2006/relationships/font" Target="fonts/HelveticaNeue-bold.fntdata"/><Relationship Id="rId13" Type="http://customschemas.google.com/relationships/presentationmetadata" Target="metadata"/><Relationship Id="rId12" Type="http://schemas.openxmlformats.org/officeDocument/2006/relationships/font" Target="fonts/HelveticaNeue-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HelveticaNeu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360613" y="1143000"/>
            <a:ext cx="213677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2360613" y="1143000"/>
            <a:ext cx="213677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2360613" y="1143000"/>
            <a:ext cx="213677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2360613" y="1143000"/>
            <a:ext cx="213677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5"/>
          <p:cNvSpPr txBox="1"/>
          <p:nvPr>
            <p:ph type="ctrTitle"/>
          </p:nvPr>
        </p:nvSpPr>
        <p:spPr>
          <a:xfrm>
            <a:off x="514350" y="1621191"/>
            <a:ext cx="5829300" cy="344875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5"/>
          <p:cNvSpPr txBox="1"/>
          <p:nvPr>
            <p:ph idx="1" type="subTitle"/>
          </p:nvPr>
        </p:nvSpPr>
        <p:spPr>
          <a:xfrm>
            <a:off x="857250" y="5202944"/>
            <a:ext cx="5143500" cy="239165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5"/>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5"/>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5"/>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4"/>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4"/>
          <p:cNvSpPr txBox="1"/>
          <p:nvPr>
            <p:ph idx="1" type="body"/>
          </p:nvPr>
        </p:nvSpPr>
        <p:spPr>
          <a:xfrm rot="5400000">
            <a:off x="286367" y="2822135"/>
            <a:ext cx="6285266"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5" name="Google Shape;75;p14"/>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4"/>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4"/>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5"/>
          <p:cNvSpPr txBox="1"/>
          <p:nvPr>
            <p:ph type="title"/>
          </p:nvPr>
        </p:nvSpPr>
        <p:spPr>
          <a:xfrm rot="5400000">
            <a:off x="1449696" y="3985464"/>
            <a:ext cx="839487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5"/>
          <p:cNvSpPr txBox="1"/>
          <p:nvPr>
            <p:ph idx="1" type="body"/>
          </p:nvPr>
        </p:nvSpPr>
        <p:spPr>
          <a:xfrm rot="5400000">
            <a:off x="-1550679" y="2549570"/>
            <a:ext cx="839487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1" name="Google Shape;81;p15"/>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5"/>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5"/>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6"/>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6"/>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6"/>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7"/>
          <p:cNvSpPr txBox="1"/>
          <p:nvPr>
            <p:ph type="title"/>
          </p:nvPr>
        </p:nvSpPr>
        <p:spPr>
          <a:xfrm>
            <a:off x="467916" y="2469624"/>
            <a:ext cx="5915025" cy="41206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body"/>
          </p:nvPr>
        </p:nvSpPr>
        <p:spPr>
          <a:xfrm>
            <a:off x="467916" y="6629226"/>
            <a:ext cx="5915025" cy="216693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7"/>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7"/>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7"/>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8"/>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8"/>
          <p:cNvSpPr txBox="1"/>
          <p:nvPr>
            <p:ph idx="1" type="body"/>
          </p:nvPr>
        </p:nvSpPr>
        <p:spPr>
          <a:xfrm>
            <a:off x="471488"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8"/>
          <p:cNvSpPr txBox="1"/>
          <p:nvPr>
            <p:ph idx="2" type="body"/>
          </p:nvPr>
        </p:nvSpPr>
        <p:spPr>
          <a:xfrm>
            <a:off x="3471863"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8"/>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8"/>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8"/>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9"/>
          <p:cNvSpPr txBox="1"/>
          <p:nvPr>
            <p:ph type="title"/>
          </p:nvPr>
        </p:nvSpPr>
        <p:spPr>
          <a:xfrm>
            <a:off x="472381"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9"/>
          <p:cNvSpPr txBox="1"/>
          <p:nvPr>
            <p:ph idx="1" type="body"/>
          </p:nvPr>
        </p:nvSpPr>
        <p:spPr>
          <a:xfrm>
            <a:off x="472381" y="2428347"/>
            <a:ext cx="2901255"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9"/>
          <p:cNvSpPr txBox="1"/>
          <p:nvPr>
            <p:ph idx="2" type="body"/>
          </p:nvPr>
        </p:nvSpPr>
        <p:spPr>
          <a:xfrm>
            <a:off x="472381" y="3618442"/>
            <a:ext cx="2901255"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9"/>
          <p:cNvSpPr txBox="1"/>
          <p:nvPr>
            <p:ph idx="3" type="body"/>
          </p:nvPr>
        </p:nvSpPr>
        <p:spPr>
          <a:xfrm>
            <a:off x="3471863" y="2428347"/>
            <a:ext cx="2915543"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5" name="Google Shape;45;p9"/>
          <p:cNvSpPr txBox="1"/>
          <p:nvPr>
            <p:ph idx="4" type="body"/>
          </p:nvPr>
        </p:nvSpPr>
        <p:spPr>
          <a:xfrm>
            <a:off x="3471863" y="3618442"/>
            <a:ext cx="2915543"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6" name="Google Shape;46;p9"/>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9"/>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0"/>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0"/>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1"/>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1"/>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1"/>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2"/>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2"/>
          <p:cNvSpPr txBox="1"/>
          <p:nvPr>
            <p:ph idx="1" type="body"/>
          </p:nvPr>
        </p:nvSpPr>
        <p:spPr>
          <a:xfrm>
            <a:off x="2915543" y="1426283"/>
            <a:ext cx="3471863" cy="7039681"/>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61" name="Google Shape;61;p12"/>
          <p:cNvSpPr txBox="1"/>
          <p:nvPr>
            <p:ph idx="2"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2" name="Google Shape;62;p1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3"/>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3"/>
          <p:cNvSpPr/>
          <p:nvPr>
            <p:ph idx="2" type="pic"/>
          </p:nvPr>
        </p:nvSpPr>
        <p:spPr>
          <a:xfrm>
            <a:off x="2915543" y="1426283"/>
            <a:ext cx="3471863" cy="7039681"/>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68" name="Google Shape;68;p13"/>
          <p:cNvSpPr txBox="1"/>
          <p:nvPr>
            <p:ph idx="1"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9" name="Google Shape;69;p1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4"/>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2" name="Google Shape;12;p4"/>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4"/>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4"/>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448756" y="2002971"/>
            <a:ext cx="5777873" cy="276998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GB" sz="1400" u="none" cap="none" strike="noStrike">
                <a:solidFill>
                  <a:srgbClr val="3F3F3F"/>
                </a:solidFill>
                <a:latin typeface="Helvetica Neue"/>
                <a:ea typeface="Helvetica Neue"/>
                <a:cs typeface="Helvetica Neue"/>
                <a:sym typeface="Helvetica Neue"/>
              </a:rPr>
              <a:t>WHOLESALE</a:t>
            </a:r>
            <a:endParaRPr/>
          </a:p>
          <a:p>
            <a:pPr indent="0" lvl="0" marL="0" marR="0" rtl="0" algn="ctr">
              <a:spcBef>
                <a:spcPts val="0"/>
              </a:spcBef>
              <a:spcAft>
                <a:spcPts val="0"/>
              </a:spcAft>
              <a:buNone/>
            </a:pPr>
            <a:r>
              <a:t/>
            </a:r>
            <a:endParaRPr b="1" i="0" sz="1000" u="none" cap="none" strike="noStrike">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0" i="0" lang="en-GB" sz="1000" u="none" cap="none" strike="noStrike">
                <a:solidFill>
                  <a:srgbClr val="3F3F3F"/>
                </a:solidFill>
                <a:latin typeface="Helvetica Neue"/>
                <a:ea typeface="Helvetica Neue"/>
                <a:cs typeface="Helvetica Neue"/>
                <a:sym typeface="Helvetica Neue"/>
              </a:rPr>
              <a:t>About your business</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ctr">
              <a:spcBef>
                <a:spcPts val="0"/>
              </a:spcBef>
              <a:spcAft>
                <a:spcPts val="0"/>
              </a:spcAft>
              <a:buNone/>
            </a:pPr>
            <a:r>
              <a:rPr b="1" i="1" lang="en-GB" sz="1000">
                <a:solidFill>
                  <a:srgbClr val="3F3F3F"/>
                </a:solidFill>
                <a:latin typeface="Helvetica Neue"/>
                <a:ea typeface="Helvetica Neue"/>
                <a:cs typeface="Helvetica Neue"/>
                <a:sym typeface="Helvetica Neue"/>
              </a:rPr>
              <a:t>  ”Press quote or customer testimonial” </a:t>
            </a:r>
            <a:r>
              <a:rPr b="1" lang="en-GB" sz="1000">
                <a:solidFill>
                  <a:srgbClr val="3F3F3F"/>
                </a:solidFill>
                <a:latin typeface="Helvetica Neue"/>
                <a:ea typeface="Helvetica Neue"/>
                <a:cs typeface="Helvetica Neue"/>
                <a:sym typeface="Helvetica Neue"/>
              </a:rPr>
              <a:t>– XX</a:t>
            </a:r>
            <a:endParaRPr b="1" sz="1000">
              <a:solidFill>
                <a:srgbClr val="3F3F3F"/>
              </a:solidFill>
              <a:latin typeface="Helvetica Neue"/>
              <a:ea typeface="Helvetica Neue"/>
              <a:cs typeface="Helvetica Neue"/>
              <a:sym typeface="Helvetica Neue"/>
            </a:endParaRPr>
          </a:p>
          <a:p>
            <a:pPr indent="0" lvl="0" marL="0" marR="0" rtl="0" algn="ctr">
              <a:spcBef>
                <a:spcPts val="0"/>
              </a:spcBef>
              <a:spcAft>
                <a:spcPts val="0"/>
              </a:spcAft>
              <a:buNone/>
            </a:pPr>
            <a:r>
              <a:t/>
            </a:r>
            <a:endParaRPr b="1"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About you</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 </a:t>
            </a:r>
            <a:endParaRPr sz="1000">
              <a:solidFill>
                <a:srgbClr val="3F3F3F"/>
              </a:solidFill>
              <a:latin typeface="Helvetica Neue"/>
              <a:ea typeface="Helvetica Neue"/>
              <a:cs typeface="Helvetica Neue"/>
              <a:sym typeface="Helvetica Neue"/>
            </a:endParaRPr>
          </a:p>
          <a:p>
            <a:pPr indent="0" lvl="0" marL="0" marR="0" rtl="0" algn="ctr">
              <a:spcBef>
                <a:spcPts val="0"/>
              </a:spcBef>
              <a:spcAft>
                <a:spcPts val="0"/>
              </a:spcAft>
              <a:buNone/>
            </a:pPr>
            <a:r>
              <a:rPr b="1" i="1" lang="en-GB" sz="1000">
                <a:solidFill>
                  <a:srgbClr val="3F3F3F"/>
                </a:solidFill>
                <a:latin typeface="Helvetica Neue"/>
                <a:ea typeface="Helvetica Neue"/>
                <a:cs typeface="Helvetica Neue"/>
                <a:sym typeface="Helvetica Neue"/>
              </a:rPr>
              <a:t>  ”Press quote or customer testimonial” </a:t>
            </a:r>
            <a:r>
              <a:rPr b="1" lang="en-GB" sz="1000">
                <a:solidFill>
                  <a:srgbClr val="3F3F3F"/>
                </a:solidFill>
                <a:latin typeface="Helvetica Neue"/>
                <a:ea typeface="Helvetica Neue"/>
                <a:cs typeface="Helvetica Neue"/>
                <a:sym typeface="Helvetica Neue"/>
              </a:rPr>
              <a:t>– XX</a:t>
            </a:r>
            <a:endParaRPr/>
          </a:p>
          <a:p>
            <a:pPr indent="0" lvl="0" marL="0" marR="0" rtl="0" algn="ctr">
              <a:spcBef>
                <a:spcPts val="0"/>
              </a:spcBef>
              <a:spcAft>
                <a:spcPts val="0"/>
              </a:spcAft>
              <a:buNone/>
            </a:pPr>
            <a:r>
              <a:t/>
            </a:r>
            <a:endParaRPr b="1"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ABOUT YOUR PRODUCTS</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1000">
                <a:solidFill>
                  <a:srgbClr val="3F3F3F"/>
                </a:solidFill>
                <a:latin typeface="Helvetica Neue"/>
                <a:ea typeface="Helvetica Neue"/>
                <a:cs typeface="Helvetica Neue"/>
                <a:sym typeface="Helvetica Neue"/>
              </a:rPr>
              <a:t> </a:t>
            </a:r>
            <a:endParaRPr sz="1000">
              <a:solidFill>
                <a:srgbClr val="3F3F3F"/>
              </a:solidFill>
              <a:latin typeface="Helvetica Neue"/>
              <a:ea typeface="Helvetica Neue"/>
              <a:cs typeface="Helvetica Neue"/>
              <a:sym typeface="Helvetica Neue"/>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USPs</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Value the products bring</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How they are made</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Social proof</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Press features</a:t>
            </a:r>
            <a:endParaRPr/>
          </a:p>
        </p:txBody>
      </p:sp>
      <p:pic>
        <p:nvPicPr>
          <p:cNvPr id="89" name="Google Shape;89;p1"/>
          <p:cNvPicPr preferRelativeResize="0"/>
          <p:nvPr/>
        </p:nvPicPr>
        <p:blipFill rotWithShape="1">
          <a:blip r:embed="rId3">
            <a:alphaModFix/>
          </a:blip>
          <a:srcRect b="0" l="0" r="0" t="0"/>
          <a:stretch/>
        </p:blipFill>
        <p:spPr>
          <a:xfrm>
            <a:off x="1753550" y="644535"/>
            <a:ext cx="3325501" cy="1110717"/>
          </a:xfrm>
          <a:prstGeom prst="rect">
            <a:avLst/>
          </a:prstGeom>
          <a:noFill/>
          <a:ln>
            <a:noFill/>
          </a:ln>
        </p:spPr>
      </p:pic>
      <p:pic>
        <p:nvPicPr>
          <p:cNvPr id="90" name="Google Shape;90;p1"/>
          <p:cNvPicPr preferRelativeResize="0"/>
          <p:nvPr/>
        </p:nvPicPr>
        <p:blipFill rotWithShape="1">
          <a:blip r:embed="rId4">
            <a:alphaModFix/>
          </a:blip>
          <a:srcRect b="0" l="0" r="0" t="0"/>
          <a:stretch/>
        </p:blipFill>
        <p:spPr>
          <a:xfrm>
            <a:off x="357822" y="7480299"/>
            <a:ext cx="1972628" cy="1972628"/>
          </a:xfrm>
          <a:prstGeom prst="rect">
            <a:avLst/>
          </a:prstGeom>
          <a:noFill/>
          <a:ln>
            <a:noFill/>
          </a:ln>
        </p:spPr>
      </p:pic>
      <p:pic>
        <p:nvPicPr>
          <p:cNvPr id="91" name="Google Shape;91;p1"/>
          <p:cNvPicPr preferRelativeResize="0"/>
          <p:nvPr/>
        </p:nvPicPr>
        <p:blipFill rotWithShape="1">
          <a:blip r:embed="rId5">
            <a:alphaModFix/>
          </a:blip>
          <a:srcRect b="0" l="0" r="0" t="0"/>
          <a:stretch/>
        </p:blipFill>
        <p:spPr>
          <a:xfrm>
            <a:off x="3416300" y="4940300"/>
            <a:ext cx="25400" cy="12700"/>
          </a:xfrm>
          <a:prstGeom prst="rect">
            <a:avLst/>
          </a:prstGeom>
          <a:noFill/>
          <a:ln>
            <a:noFill/>
          </a:ln>
        </p:spPr>
      </p:pic>
      <p:pic>
        <p:nvPicPr>
          <p:cNvPr id="92" name="Google Shape;92;p1"/>
          <p:cNvPicPr preferRelativeResize="0"/>
          <p:nvPr/>
        </p:nvPicPr>
        <p:blipFill rotWithShape="1">
          <a:blip r:embed="rId4">
            <a:alphaModFix/>
          </a:blip>
          <a:srcRect b="0" l="0" r="0" t="0"/>
          <a:stretch/>
        </p:blipFill>
        <p:spPr>
          <a:xfrm>
            <a:off x="2429986" y="7480299"/>
            <a:ext cx="1972628" cy="1972628"/>
          </a:xfrm>
          <a:prstGeom prst="rect">
            <a:avLst/>
          </a:prstGeom>
          <a:noFill/>
          <a:ln>
            <a:noFill/>
          </a:ln>
        </p:spPr>
      </p:pic>
      <p:pic>
        <p:nvPicPr>
          <p:cNvPr id="93" name="Google Shape;93;p1"/>
          <p:cNvPicPr preferRelativeResize="0"/>
          <p:nvPr/>
        </p:nvPicPr>
        <p:blipFill rotWithShape="1">
          <a:blip r:embed="rId4">
            <a:alphaModFix/>
          </a:blip>
          <a:srcRect b="0" l="0" r="0" t="0"/>
          <a:stretch/>
        </p:blipFill>
        <p:spPr>
          <a:xfrm>
            <a:off x="4502150" y="7480299"/>
            <a:ext cx="1972628" cy="197262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
          <p:cNvSpPr txBox="1"/>
          <p:nvPr/>
        </p:nvSpPr>
        <p:spPr>
          <a:xfrm>
            <a:off x="125753" y="1837687"/>
            <a:ext cx="159406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99" name="Google Shape;99;p2"/>
          <p:cNvSpPr txBox="1"/>
          <p:nvPr/>
        </p:nvSpPr>
        <p:spPr>
          <a:xfrm>
            <a:off x="1806182" y="1837687"/>
            <a:ext cx="157927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00" name="Google Shape;100;p2"/>
          <p:cNvSpPr txBox="1"/>
          <p:nvPr/>
        </p:nvSpPr>
        <p:spPr>
          <a:xfrm>
            <a:off x="3453460" y="1837687"/>
            <a:ext cx="15940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01" name="Google Shape;101;p2"/>
          <p:cNvSpPr txBox="1"/>
          <p:nvPr/>
        </p:nvSpPr>
        <p:spPr>
          <a:xfrm>
            <a:off x="5130241" y="1837687"/>
            <a:ext cx="159406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pic>
        <p:nvPicPr>
          <p:cNvPr id="102" name="Google Shape;102;p2"/>
          <p:cNvPicPr preferRelativeResize="0"/>
          <p:nvPr/>
        </p:nvPicPr>
        <p:blipFill rotWithShape="1">
          <a:blip r:embed="rId3">
            <a:alphaModFix/>
          </a:blip>
          <a:srcRect b="0" l="0" r="0" t="0"/>
          <a:stretch/>
        </p:blipFill>
        <p:spPr>
          <a:xfrm>
            <a:off x="133146" y="176821"/>
            <a:ext cx="1586667" cy="1586667"/>
          </a:xfrm>
          <a:prstGeom prst="rect">
            <a:avLst/>
          </a:prstGeom>
          <a:noFill/>
          <a:ln>
            <a:noFill/>
          </a:ln>
        </p:spPr>
      </p:pic>
      <p:pic>
        <p:nvPicPr>
          <p:cNvPr id="103" name="Google Shape;103;p2"/>
          <p:cNvPicPr preferRelativeResize="0"/>
          <p:nvPr/>
        </p:nvPicPr>
        <p:blipFill rotWithShape="1">
          <a:blip r:embed="rId3">
            <a:alphaModFix/>
          </a:blip>
          <a:srcRect b="0" l="0" r="0" t="0"/>
          <a:stretch/>
        </p:blipFill>
        <p:spPr>
          <a:xfrm>
            <a:off x="1801169" y="179200"/>
            <a:ext cx="1581906" cy="1581906"/>
          </a:xfrm>
          <a:prstGeom prst="rect">
            <a:avLst/>
          </a:prstGeom>
          <a:noFill/>
          <a:ln>
            <a:noFill/>
          </a:ln>
        </p:spPr>
      </p:pic>
      <p:pic>
        <p:nvPicPr>
          <p:cNvPr id="104" name="Google Shape;104;p2"/>
          <p:cNvPicPr preferRelativeResize="0"/>
          <p:nvPr/>
        </p:nvPicPr>
        <p:blipFill rotWithShape="1">
          <a:blip r:embed="rId3">
            <a:alphaModFix/>
          </a:blip>
          <a:srcRect b="0" l="0" r="0" t="0"/>
          <a:stretch/>
        </p:blipFill>
        <p:spPr>
          <a:xfrm>
            <a:off x="3461660" y="176818"/>
            <a:ext cx="1586667" cy="1586667"/>
          </a:xfrm>
          <a:prstGeom prst="rect">
            <a:avLst/>
          </a:prstGeom>
          <a:noFill/>
          <a:ln>
            <a:noFill/>
          </a:ln>
        </p:spPr>
      </p:pic>
      <p:pic>
        <p:nvPicPr>
          <p:cNvPr id="105" name="Google Shape;105;p2"/>
          <p:cNvPicPr preferRelativeResize="0"/>
          <p:nvPr/>
        </p:nvPicPr>
        <p:blipFill rotWithShape="1">
          <a:blip r:embed="rId3">
            <a:alphaModFix/>
          </a:blip>
          <a:srcRect b="0" l="0" r="0" t="0"/>
          <a:stretch/>
        </p:blipFill>
        <p:spPr>
          <a:xfrm>
            <a:off x="5130241" y="176819"/>
            <a:ext cx="1586667" cy="1586667"/>
          </a:xfrm>
          <a:prstGeom prst="rect">
            <a:avLst/>
          </a:prstGeom>
          <a:noFill/>
          <a:ln>
            <a:noFill/>
          </a:ln>
        </p:spPr>
      </p:pic>
      <p:sp>
        <p:nvSpPr>
          <p:cNvPr id="106" name="Google Shape;106;p2"/>
          <p:cNvSpPr txBox="1"/>
          <p:nvPr/>
        </p:nvSpPr>
        <p:spPr>
          <a:xfrm>
            <a:off x="128644" y="5019816"/>
            <a:ext cx="160651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07" name="Google Shape;107;p2"/>
          <p:cNvSpPr txBox="1"/>
          <p:nvPr/>
        </p:nvSpPr>
        <p:spPr>
          <a:xfrm>
            <a:off x="1708208" y="5019816"/>
            <a:ext cx="178610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08" name="Google Shape;108;p2"/>
          <p:cNvSpPr txBox="1"/>
          <p:nvPr/>
        </p:nvSpPr>
        <p:spPr>
          <a:xfrm>
            <a:off x="3473556" y="5019816"/>
            <a:ext cx="15940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09" name="Google Shape;109;p2"/>
          <p:cNvSpPr txBox="1"/>
          <p:nvPr/>
        </p:nvSpPr>
        <p:spPr>
          <a:xfrm>
            <a:off x="5138643" y="5019816"/>
            <a:ext cx="15940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pic>
        <p:nvPicPr>
          <p:cNvPr id="110" name="Google Shape;110;p2"/>
          <p:cNvPicPr preferRelativeResize="0"/>
          <p:nvPr/>
        </p:nvPicPr>
        <p:blipFill rotWithShape="1">
          <a:blip r:embed="rId3">
            <a:alphaModFix/>
          </a:blip>
          <a:srcRect b="0" l="0" r="0" t="0"/>
          <a:stretch/>
        </p:blipFill>
        <p:spPr>
          <a:xfrm>
            <a:off x="140539" y="3358950"/>
            <a:ext cx="1586667" cy="1586667"/>
          </a:xfrm>
          <a:prstGeom prst="rect">
            <a:avLst/>
          </a:prstGeom>
          <a:noFill/>
          <a:ln>
            <a:noFill/>
          </a:ln>
        </p:spPr>
      </p:pic>
      <p:pic>
        <p:nvPicPr>
          <p:cNvPr id="111" name="Google Shape;111;p2"/>
          <p:cNvPicPr preferRelativeResize="0"/>
          <p:nvPr/>
        </p:nvPicPr>
        <p:blipFill rotWithShape="1">
          <a:blip r:embed="rId3">
            <a:alphaModFix/>
          </a:blip>
          <a:srcRect b="0" l="0" r="0" t="0"/>
          <a:stretch/>
        </p:blipFill>
        <p:spPr>
          <a:xfrm>
            <a:off x="1806182" y="3358949"/>
            <a:ext cx="1586667" cy="1586667"/>
          </a:xfrm>
          <a:prstGeom prst="rect">
            <a:avLst/>
          </a:prstGeom>
          <a:noFill/>
          <a:ln>
            <a:noFill/>
          </a:ln>
        </p:spPr>
      </p:pic>
      <p:pic>
        <p:nvPicPr>
          <p:cNvPr id="112" name="Google Shape;112;p2"/>
          <p:cNvPicPr preferRelativeResize="0"/>
          <p:nvPr/>
        </p:nvPicPr>
        <p:blipFill rotWithShape="1">
          <a:blip r:embed="rId3">
            <a:alphaModFix/>
          </a:blip>
          <a:srcRect b="0" l="0" r="0" t="0"/>
          <a:stretch/>
        </p:blipFill>
        <p:spPr>
          <a:xfrm>
            <a:off x="3469053" y="3358947"/>
            <a:ext cx="1586667" cy="1586667"/>
          </a:xfrm>
          <a:prstGeom prst="rect">
            <a:avLst/>
          </a:prstGeom>
          <a:noFill/>
          <a:ln>
            <a:noFill/>
          </a:ln>
        </p:spPr>
      </p:pic>
      <p:pic>
        <p:nvPicPr>
          <p:cNvPr id="113" name="Google Shape;113;p2"/>
          <p:cNvPicPr preferRelativeResize="0"/>
          <p:nvPr/>
        </p:nvPicPr>
        <p:blipFill rotWithShape="1">
          <a:blip r:embed="rId3">
            <a:alphaModFix/>
          </a:blip>
          <a:srcRect b="0" l="0" r="0" t="0"/>
          <a:stretch/>
        </p:blipFill>
        <p:spPr>
          <a:xfrm>
            <a:off x="5137634" y="3358948"/>
            <a:ext cx="1586667" cy="1586667"/>
          </a:xfrm>
          <a:prstGeom prst="rect">
            <a:avLst/>
          </a:prstGeom>
          <a:noFill/>
          <a:ln>
            <a:noFill/>
          </a:ln>
        </p:spPr>
      </p:pic>
      <p:sp>
        <p:nvSpPr>
          <p:cNvPr id="114" name="Google Shape;114;p2"/>
          <p:cNvSpPr txBox="1"/>
          <p:nvPr/>
        </p:nvSpPr>
        <p:spPr>
          <a:xfrm>
            <a:off x="125754" y="8246545"/>
            <a:ext cx="160940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15" name="Google Shape;115;p2"/>
          <p:cNvSpPr txBox="1"/>
          <p:nvPr/>
        </p:nvSpPr>
        <p:spPr>
          <a:xfrm>
            <a:off x="1794287" y="8246545"/>
            <a:ext cx="158391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16" name="Google Shape;116;p2"/>
          <p:cNvSpPr txBox="1"/>
          <p:nvPr/>
        </p:nvSpPr>
        <p:spPr>
          <a:xfrm>
            <a:off x="3461660" y="8246545"/>
            <a:ext cx="15940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p:txBody>
      </p:sp>
      <p:sp>
        <p:nvSpPr>
          <p:cNvPr id="117" name="Google Shape;117;p2"/>
          <p:cNvSpPr txBox="1"/>
          <p:nvPr/>
        </p:nvSpPr>
        <p:spPr>
          <a:xfrm>
            <a:off x="5137633" y="8246545"/>
            <a:ext cx="1574771" cy="10618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Product Title</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Wholesale price: £ *</a:t>
            </a:r>
            <a:endParaRPr b="1" sz="7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900">
                <a:solidFill>
                  <a:srgbClr val="3F3F3F"/>
                </a:solidFill>
                <a:latin typeface="Helvetica Neue"/>
                <a:ea typeface="Helvetica Neue"/>
                <a:cs typeface="Helvetica Neue"/>
                <a:sym typeface="Helvetica Neue"/>
              </a:rPr>
              <a:t>RRP:  £</a:t>
            </a:r>
            <a:endParaRPr/>
          </a:p>
          <a:p>
            <a:pPr indent="0" lvl="0" marL="0" marR="0" rtl="0" algn="l">
              <a:spcBef>
                <a:spcPts val="0"/>
              </a:spcBef>
              <a:spcAft>
                <a:spcPts val="0"/>
              </a:spcAft>
              <a:buNone/>
            </a:pPr>
            <a:r>
              <a:t/>
            </a:r>
            <a:endParaRPr b="1"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900">
                <a:solidFill>
                  <a:srgbClr val="3F3F3F"/>
                </a:solidFill>
                <a:latin typeface="Helvetica Neue"/>
                <a:ea typeface="Helvetica Neue"/>
                <a:cs typeface="Helvetica Neue"/>
                <a:sym typeface="Helvetica Neue"/>
              </a:rPr>
              <a:t>Mini description </a:t>
            </a:r>
            <a:endParaRPr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sz="900">
              <a:solidFill>
                <a:srgbClr val="3F3F3F"/>
              </a:solidFill>
              <a:latin typeface="Helvetica Neue"/>
              <a:ea typeface="Helvetica Neue"/>
              <a:cs typeface="Helvetica Neue"/>
              <a:sym typeface="Helvetica Neue"/>
            </a:endParaRPr>
          </a:p>
        </p:txBody>
      </p:sp>
      <p:pic>
        <p:nvPicPr>
          <p:cNvPr id="118" name="Google Shape;118;p2"/>
          <p:cNvPicPr preferRelativeResize="0"/>
          <p:nvPr/>
        </p:nvPicPr>
        <p:blipFill rotWithShape="1">
          <a:blip r:embed="rId3">
            <a:alphaModFix/>
          </a:blip>
          <a:srcRect b="0" l="0" r="0" t="0"/>
          <a:stretch/>
        </p:blipFill>
        <p:spPr>
          <a:xfrm>
            <a:off x="128643" y="6585679"/>
            <a:ext cx="1586667" cy="1586667"/>
          </a:xfrm>
          <a:prstGeom prst="rect">
            <a:avLst/>
          </a:prstGeom>
          <a:noFill/>
          <a:ln>
            <a:noFill/>
          </a:ln>
        </p:spPr>
      </p:pic>
      <p:pic>
        <p:nvPicPr>
          <p:cNvPr id="119" name="Google Shape;119;p2"/>
          <p:cNvPicPr preferRelativeResize="0"/>
          <p:nvPr/>
        </p:nvPicPr>
        <p:blipFill rotWithShape="1">
          <a:blip r:embed="rId3">
            <a:alphaModFix/>
          </a:blip>
          <a:srcRect b="0" l="0" r="0" t="0"/>
          <a:stretch/>
        </p:blipFill>
        <p:spPr>
          <a:xfrm>
            <a:off x="1794286" y="6585678"/>
            <a:ext cx="1586667" cy="1586667"/>
          </a:xfrm>
          <a:prstGeom prst="rect">
            <a:avLst/>
          </a:prstGeom>
          <a:noFill/>
          <a:ln>
            <a:noFill/>
          </a:ln>
        </p:spPr>
      </p:pic>
      <p:pic>
        <p:nvPicPr>
          <p:cNvPr id="120" name="Google Shape;120;p2"/>
          <p:cNvPicPr preferRelativeResize="0"/>
          <p:nvPr/>
        </p:nvPicPr>
        <p:blipFill rotWithShape="1">
          <a:blip r:embed="rId3">
            <a:alphaModFix/>
          </a:blip>
          <a:srcRect b="0" l="0" r="0" t="0"/>
          <a:stretch/>
        </p:blipFill>
        <p:spPr>
          <a:xfrm>
            <a:off x="3457157" y="6585676"/>
            <a:ext cx="1586667" cy="1586667"/>
          </a:xfrm>
          <a:prstGeom prst="rect">
            <a:avLst/>
          </a:prstGeom>
          <a:noFill/>
          <a:ln>
            <a:noFill/>
          </a:ln>
        </p:spPr>
      </p:pic>
      <p:pic>
        <p:nvPicPr>
          <p:cNvPr id="121" name="Google Shape;121;p2"/>
          <p:cNvPicPr preferRelativeResize="0"/>
          <p:nvPr/>
        </p:nvPicPr>
        <p:blipFill rotWithShape="1">
          <a:blip r:embed="rId3">
            <a:alphaModFix/>
          </a:blip>
          <a:srcRect b="0" l="0" r="0" t="0"/>
          <a:stretch/>
        </p:blipFill>
        <p:spPr>
          <a:xfrm>
            <a:off x="5125738" y="6585677"/>
            <a:ext cx="1586667" cy="1586667"/>
          </a:xfrm>
          <a:prstGeom prst="rect">
            <a:avLst/>
          </a:prstGeom>
          <a:noFill/>
          <a:ln>
            <a:noFill/>
          </a:ln>
        </p:spPr>
      </p:pic>
      <p:sp>
        <p:nvSpPr>
          <p:cNvPr id="122" name="Google Shape;122;p2"/>
          <p:cNvSpPr txBox="1"/>
          <p:nvPr/>
        </p:nvSpPr>
        <p:spPr>
          <a:xfrm>
            <a:off x="125753" y="9648817"/>
            <a:ext cx="384934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800">
                <a:solidFill>
                  <a:srgbClr val="FF0000"/>
                </a:solidFill>
                <a:latin typeface="Helvetica Neue"/>
                <a:ea typeface="Helvetica Neue"/>
                <a:cs typeface="Helvetica Neue"/>
                <a:sym typeface="Helvetica Neue"/>
              </a:rPr>
              <a:t>* (+ VAT) where applicable – see T&amp;Cs </a:t>
            </a:r>
            <a:endParaRPr b="1" sz="800">
              <a:solidFill>
                <a:srgbClr val="FF0000"/>
              </a:solidFill>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3"/>
          <p:cNvSpPr txBox="1"/>
          <p:nvPr/>
        </p:nvSpPr>
        <p:spPr>
          <a:xfrm>
            <a:off x="480391" y="2634956"/>
            <a:ext cx="5897100" cy="6988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900">
                <a:solidFill>
                  <a:srgbClr val="FF0000"/>
                </a:solidFill>
                <a:latin typeface="Helvetica Neue"/>
                <a:ea typeface="Helvetica Neue"/>
                <a:cs typeface="Helvetica Neue"/>
                <a:sym typeface="Helvetica Neue"/>
              </a:rPr>
              <a:t>(*See T&amp;Cs below for where VAT is applicable; </a:t>
            </a:r>
            <a:r>
              <a:rPr lang="en-GB" sz="900">
                <a:solidFill>
                  <a:srgbClr val="3F3F3F"/>
                </a:solidFill>
                <a:latin typeface="Helvetica Neue"/>
                <a:ea typeface="Helvetica Neue"/>
                <a:cs typeface="Helvetica Neue"/>
                <a:sym typeface="Helvetica Neue"/>
              </a:rPr>
              <a:t>**POA – price on application, please contact us for a quote)</a:t>
            </a:r>
            <a:endParaRPr/>
          </a:p>
          <a:p>
            <a:pPr indent="0" lvl="0" marL="0" marR="0" rtl="0" algn="l">
              <a:spcBef>
                <a:spcPts val="0"/>
              </a:spcBef>
              <a:spcAft>
                <a:spcPts val="0"/>
              </a:spcAft>
              <a:buNone/>
            </a:pPr>
            <a:r>
              <a:t/>
            </a:r>
            <a:endParaRPr sz="9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We aim to ship within XX working days of receipt of payment, and delivery will usually take XX days (occasionally longer for some locations). If you’d prefer to pay extra for faster shipping, please contact us for a quote.</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 </a:t>
            </a:r>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1200">
                <a:solidFill>
                  <a:srgbClr val="3F3F3F"/>
                </a:solidFill>
                <a:latin typeface="Helvetica Neue"/>
                <a:ea typeface="Helvetica Neue"/>
                <a:cs typeface="Helvetica Neue"/>
                <a:sym typeface="Helvetica Neue"/>
              </a:rPr>
              <a:t>TERMS AND CONDITIONS</a:t>
            </a:r>
            <a:endParaRPr/>
          </a:p>
          <a:p>
            <a:pPr indent="0" lvl="0" marL="0" marR="0" rtl="0" algn="l">
              <a:spcBef>
                <a:spcPts val="0"/>
              </a:spcBef>
              <a:spcAft>
                <a:spcPts val="0"/>
              </a:spcAft>
              <a:buNone/>
            </a:pPr>
            <a:r>
              <a:t/>
            </a:r>
            <a:endParaRPr sz="4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We welcome wholesale orders from bricks-and-mortar shops, online shops with their own online shop. We do not offer wholesale to sellers on third party e-commerce sites such as Ebay, Etsy, Amazon or similar. All retailers are subject to approval.</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Prices are listed in UK sterling. </a:t>
            </a:r>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FF0000"/>
                </a:solidFill>
                <a:latin typeface="Helvetica Neue"/>
                <a:ea typeface="Helvetica Neue"/>
                <a:cs typeface="Helvetica Neue"/>
                <a:sym typeface="Helvetica Neue"/>
              </a:rPr>
              <a:t>* VAT will be added to orders from UK customers and EU customers who are not registered for VAT. VAT will NOT be added to orders from 1) customers from outside the EU; and 2) non-UK EU customers who are registered for VAT in their own country and who provide a valid VAT registration number with their order. </a:t>
            </a:r>
            <a:r>
              <a:rPr b="1" lang="en-GB" sz="1000">
                <a:solidFill>
                  <a:srgbClr val="FF0000"/>
                </a:solidFill>
                <a:latin typeface="Helvetica Neue"/>
                <a:ea typeface="Helvetica Neue"/>
                <a:cs typeface="Helvetica Neue"/>
                <a:sym typeface="Helvetica Neue"/>
              </a:rPr>
              <a:t>(Only if you are VAT registered) </a:t>
            </a:r>
            <a:endParaRPr b="1" sz="1000">
              <a:solidFill>
                <a:srgbClr val="FF0000"/>
              </a:solidFill>
              <a:latin typeface="Helvetica Neue"/>
              <a:ea typeface="Helvetica Neue"/>
              <a:cs typeface="Helvetica Neue"/>
              <a:sym typeface="Helvetica Neue"/>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t/>
            </a:r>
            <a:endParaRPr sz="4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Any customs duties or taxes imposed at the border are the responsibility of the buyer.</a:t>
            </a:r>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If your order is accepted, we will send you an invoice by XXX. Payment is required before delivery and can be made via XXX. Cheques will not be accepted. </a:t>
            </a:r>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XXX is not responsible for any carrier delays. All sales are final. Prices – including shipping costs – may change in the future without notice.</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 </a:t>
            </a:r>
            <a:endParaRPr/>
          </a:p>
          <a:p>
            <a:pPr indent="0" lvl="0" marL="0" marR="0" rtl="0" algn="l">
              <a:spcBef>
                <a:spcPts val="0"/>
              </a:spcBef>
              <a:spcAft>
                <a:spcPts val="0"/>
              </a:spcAft>
              <a:buNone/>
            </a:pPr>
            <a:r>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1200">
                <a:solidFill>
                  <a:srgbClr val="3F3F3F"/>
                </a:solidFill>
                <a:latin typeface="Helvetica Neue"/>
                <a:ea typeface="Helvetica Neue"/>
                <a:cs typeface="Helvetica Neue"/>
                <a:sym typeface="Helvetica Neue"/>
              </a:rPr>
              <a:t>TO PLACE YOUR ORDER</a:t>
            </a:r>
            <a:endParaRPr/>
          </a:p>
          <a:p>
            <a:pPr indent="0" lvl="0" marL="0" marR="0" rtl="0" algn="l">
              <a:spcBef>
                <a:spcPts val="0"/>
              </a:spcBef>
              <a:spcAft>
                <a:spcPts val="0"/>
              </a:spcAft>
              <a:buNone/>
            </a:pPr>
            <a:r>
              <a:t/>
            </a:r>
            <a:endParaRPr sz="8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Please email XXX with your order and the following information:</a:t>
            </a:r>
            <a:endParaRPr sz="1000">
              <a:solidFill>
                <a:srgbClr val="3F3F3F"/>
              </a:solidFill>
              <a:latin typeface="Helvetica Neue"/>
              <a:ea typeface="Helvetica Neue"/>
              <a:cs typeface="Helvetica Neue"/>
              <a:sym typeface="Helvetica Neue"/>
            </a:endParaRPr>
          </a:p>
          <a:p>
            <a:pPr indent="-107950" lvl="0" marL="171450" marR="0" rtl="0" algn="l">
              <a:spcBef>
                <a:spcPts val="0"/>
              </a:spcBef>
              <a:spcAft>
                <a:spcPts val="0"/>
              </a:spcAft>
              <a:buClr>
                <a:schemeClr val="dk1"/>
              </a:buClr>
              <a:buSzPts val="1000"/>
              <a:buFont typeface="Courier New"/>
              <a:buNone/>
            </a:pPr>
            <a:r>
              <a:t/>
            </a:r>
            <a:endParaRPr sz="1000">
              <a:solidFill>
                <a:srgbClr val="3F3F3F"/>
              </a:solidFill>
              <a:latin typeface="Helvetica Neue"/>
              <a:ea typeface="Helvetica Neue"/>
              <a:cs typeface="Helvetica Neue"/>
              <a:sym typeface="Helvetica Neue"/>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Completed order form / or / Product codes</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Shop name and website</a:t>
            </a:r>
            <a:endParaRPr sz="1000">
              <a:solidFill>
                <a:srgbClr val="3F3F3F"/>
              </a:solidFill>
              <a:latin typeface="Helvetica Neue"/>
              <a:ea typeface="Helvetica Neue"/>
              <a:cs typeface="Helvetica Neue"/>
              <a:sym typeface="Helvetica Neue"/>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Whether you plan to sell the products in a bricks and mortar shop or online</a:t>
            </a:r>
            <a:endParaRPr sz="1000">
              <a:solidFill>
                <a:srgbClr val="3F3F3F"/>
              </a:solidFill>
              <a:latin typeface="Helvetica Neue"/>
              <a:ea typeface="Helvetica Neue"/>
              <a:cs typeface="Helvetica Neue"/>
              <a:sym typeface="Helvetica Neue"/>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Full name, email and phone number of contact, plus email to send invoice (if different)</a:t>
            </a:r>
            <a:endParaRPr sz="1000">
              <a:solidFill>
                <a:srgbClr val="3F3F3F"/>
              </a:solidFill>
              <a:latin typeface="Helvetica Neue"/>
              <a:ea typeface="Helvetica Neue"/>
              <a:cs typeface="Helvetica Neue"/>
              <a:sym typeface="Helvetica Neue"/>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Delivery address</a:t>
            </a:r>
            <a:endParaRPr/>
          </a:p>
          <a:p>
            <a:pPr indent="-171450" lvl="0" marL="171450" marR="0" rtl="0" algn="l">
              <a:spcBef>
                <a:spcPts val="0"/>
              </a:spcBef>
              <a:spcAft>
                <a:spcPts val="0"/>
              </a:spcAft>
              <a:buClr>
                <a:srgbClr val="3F3F3F"/>
              </a:buClr>
              <a:buSzPts val="1000"/>
              <a:buFont typeface="Courier New"/>
              <a:buChar char="o"/>
            </a:pPr>
            <a:r>
              <a:rPr lang="en-GB" sz="1000">
                <a:solidFill>
                  <a:srgbClr val="3F3F3F"/>
                </a:solidFill>
                <a:latin typeface="Helvetica Neue"/>
                <a:ea typeface="Helvetica Neue"/>
                <a:cs typeface="Helvetica Neue"/>
                <a:sym typeface="Helvetica Neue"/>
              </a:rPr>
              <a:t>VAT registration number if you are a non-UK EU customer registered for VAT in your own country</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Website</a:t>
            </a:r>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Email		</a:t>
            </a:r>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Company number: XXX if applicable XXX	                             </a:t>
            </a:r>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VAT number: XXX if applicable XXX </a:t>
            </a:r>
            <a:endParaRPr sz="10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Address</a:t>
            </a:r>
            <a:endParaRPr sz="1000">
              <a:solidFill>
                <a:srgbClr val="3F3F3F"/>
              </a:solidFill>
              <a:latin typeface="Helvetica Neue"/>
              <a:ea typeface="Helvetica Neue"/>
              <a:cs typeface="Helvetica Neue"/>
              <a:sym typeface="Helvetica Neue"/>
            </a:endParaRPr>
          </a:p>
        </p:txBody>
      </p:sp>
      <p:sp>
        <p:nvSpPr>
          <p:cNvPr id="128" name="Google Shape;128;p3"/>
          <p:cNvSpPr txBox="1"/>
          <p:nvPr/>
        </p:nvSpPr>
        <p:spPr>
          <a:xfrm>
            <a:off x="516835" y="289615"/>
            <a:ext cx="5897217"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000">
                <a:solidFill>
                  <a:srgbClr val="3F3F3F"/>
                </a:solidFill>
                <a:latin typeface="Helvetica Neue"/>
                <a:ea typeface="Helvetica Neue"/>
                <a:cs typeface="Helvetica Neue"/>
                <a:sym typeface="Helvetica Neue"/>
              </a:rPr>
              <a:t>MINIMUM ORDER</a:t>
            </a:r>
            <a:endParaRPr/>
          </a:p>
          <a:p>
            <a:pPr indent="0" lvl="0" marL="0" marR="0" rtl="0" algn="l">
              <a:spcBef>
                <a:spcPts val="0"/>
              </a:spcBef>
              <a:spcAft>
                <a:spcPts val="0"/>
              </a:spcAft>
              <a:buNone/>
            </a:pPr>
            <a:r>
              <a:t/>
            </a:r>
            <a:endParaRPr b="1" sz="800">
              <a:solidFill>
                <a:srgbClr val="3F3F3F"/>
              </a:solidFill>
              <a:latin typeface="Helvetica Neue"/>
              <a:ea typeface="Helvetica Neue"/>
              <a:cs typeface="Helvetica Neue"/>
              <a:sym typeface="Helvetica Neue"/>
            </a:endParaRPr>
          </a:p>
          <a:p>
            <a:pPr indent="0" lvl="0" marL="0" marR="0" rtl="0" algn="l">
              <a:spcBef>
                <a:spcPts val="0"/>
              </a:spcBef>
              <a:spcAft>
                <a:spcPts val="0"/>
              </a:spcAft>
              <a:buNone/>
            </a:pPr>
            <a:r>
              <a:rPr b="1" lang="en-GB" sz="1000">
                <a:solidFill>
                  <a:srgbClr val="3F3F3F"/>
                </a:solidFill>
                <a:latin typeface="Helvetica Neue"/>
                <a:ea typeface="Helvetica Neue"/>
                <a:cs typeface="Helvetica Neue"/>
                <a:sym typeface="Helvetica Neue"/>
              </a:rPr>
              <a:t>Minimum £ * for first order / £ * for reorders</a:t>
            </a:r>
            <a:endParaRPr sz="1000">
              <a:solidFill>
                <a:srgbClr val="3F3F3F"/>
              </a:solidFill>
              <a:latin typeface="Helvetica Neue"/>
              <a:ea typeface="Helvetica Neue"/>
              <a:cs typeface="Helvetica Neue"/>
              <a:sym typeface="Helvetica Neue"/>
            </a:endParaRPr>
          </a:p>
        </p:txBody>
      </p:sp>
      <p:graphicFrame>
        <p:nvGraphicFramePr>
          <p:cNvPr id="129" name="Google Shape;129;p3"/>
          <p:cNvGraphicFramePr/>
          <p:nvPr/>
        </p:nvGraphicFramePr>
        <p:xfrm>
          <a:off x="582859" y="982655"/>
          <a:ext cx="3000000" cy="3000000"/>
        </p:xfrm>
        <a:graphic>
          <a:graphicData uri="http://schemas.openxmlformats.org/drawingml/2006/table">
            <a:tbl>
              <a:tblPr bandRow="1" firstRow="1">
                <a:noFill/>
                <a:tableStyleId>{D00056EA-B97D-46B8-9CE4-F6FB35A65A1B}</a:tableStyleId>
              </a:tblPr>
              <a:tblGrid>
                <a:gridCol w="1943725"/>
                <a:gridCol w="1943725"/>
                <a:gridCol w="1943725"/>
              </a:tblGrid>
              <a:tr h="124325">
                <a:tc>
                  <a:txBody>
                    <a:bodyPr/>
                    <a:lstStyle/>
                    <a:p>
                      <a:pPr indent="0" lvl="0" marL="0" marR="0" rtl="0" algn="l">
                        <a:spcBef>
                          <a:spcPts val="0"/>
                        </a:spcBef>
                        <a:spcAft>
                          <a:spcPts val="0"/>
                        </a:spcAft>
                        <a:buNone/>
                      </a:pPr>
                      <a:r>
                        <a:rPr lang="en-GB" sz="1000" u="none" cap="none" strike="noStrike">
                          <a:solidFill>
                            <a:srgbClr val="3F3F3F"/>
                          </a:solidFill>
                          <a:latin typeface="Helvetica Neue"/>
                          <a:ea typeface="Helvetica Neue"/>
                          <a:cs typeface="Helvetica Neue"/>
                          <a:sym typeface="Helvetica Neue"/>
                        </a:rPr>
                        <a:t>SHIPPING</a:t>
                      </a:r>
                      <a:endParaRPr/>
                    </a:p>
                  </a:txBody>
                  <a:tcPr marT="45725" marB="45725" marR="91450" marL="91450"/>
                </a:tc>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Orders under £ *</a:t>
                      </a:r>
                      <a:endParaRPr/>
                    </a:p>
                  </a:txBody>
                  <a:tcPr marT="45725" marB="45725" marR="91450" marL="91450"/>
                </a:tc>
                <a:tc>
                  <a:txBody>
                    <a:bodyPr/>
                    <a:lstStyle/>
                    <a:p>
                      <a:pPr indent="0" lvl="0" marL="0" marR="0" rtl="0" algn="l">
                        <a:lnSpc>
                          <a:spcPct val="100000"/>
                        </a:lnSpc>
                        <a:spcBef>
                          <a:spcPts val="0"/>
                        </a:spcBef>
                        <a:spcAft>
                          <a:spcPts val="0"/>
                        </a:spcAft>
                        <a:buClr>
                          <a:srgbClr val="3F3F3F"/>
                        </a:buClr>
                        <a:buSzPts val="1000"/>
                        <a:buFont typeface="Helvetica Neue"/>
                        <a:buNone/>
                      </a:pPr>
                      <a:r>
                        <a:rPr lang="en-GB" sz="1000">
                          <a:solidFill>
                            <a:srgbClr val="3F3F3F"/>
                          </a:solidFill>
                          <a:latin typeface="Helvetica Neue"/>
                          <a:ea typeface="Helvetica Neue"/>
                          <a:cs typeface="Helvetica Neue"/>
                          <a:sym typeface="Helvetica Neue"/>
                        </a:rPr>
                        <a:t>Orders over £</a:t>
                      </a:r>
                      <a:r>
                        <a:rPr lang="en-GB" sz="1000">
                          <a:solidFill>
                            <a:srgbClr val="3F3F3F"/>
                          </a:solidFill>
                          <a:latin typeface="Helvetica Neue"/>
                          <a:ea typeface="Helvetica Neue"/>
                          <a:cs typeface="Helvetica Neue"/>
                          <a:sym typeface="Helvetica Neue"/>
                        </a:rPr>
                        <a:t> </a:t>
                      </a: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r>
              <a:tr h="222125">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UK</a:t>
                      </a:r>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 / Free</a:t>
                      </a:r>
                      <a:endParaRPr sz="1000">
                        <a:solidFill>
                          <a:srgbClr val="3F3F3F"/>
                        </a:solidFill>
                        <a:latin typeface="Helvetica Neue"/>
                        <a:ea typeface="Helvetica Neue"/>
                        <a:cs typeface="Helvetica Neue"/>
                        <a:sym typeface="Helvetica Neue"/>
                      </a:endParaRPr>
                    </a:p>
                  </a:txBody>
                  <a:tcPr marT="45725" marB="45725" marR="91450" marL="91450"/>
                </a:tc>
              </a:tr>
              <a:tr h="222125">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Europe (inc Ireland)</a:t>
                      </a:r>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r>
              <a:tr h="222125">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USA &amp; Canada</a:t>
                      </a:r>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r>
              <a:tr h="222125">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Australia &amp; New Zealand</a:t>
                      </a:r>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a:t>
                      </a:r>
                      <a:endParaRPr sz="1000">
                        <a:solidFill>
                          <a:srgbClr val="3F3F3F"/>
                        </a:solidFill>
                        <a:latin typeface="Helvetica Neue"/>
                        <a:ea typeface="Helvetica Neue"/>
                        <a:cs typeface="Helvetica Neue"/>
                        <a:sym typeface="Helvetica Neue"/>
                      </a:endParaRPr>
                    </a:p>
                  </a:txBody>
                  <a:tcPr marT="45725" marB="45725" marR="91450" marL="91450"/>
                </a:tc>
              </a:tr>
              <a:tr h="222125">
                <a:tc>
                  <a:txBody>
                    <a:bodyPr/>
                    <a:lstStyle/>
                    <a:p>
                      <a:pPr indent="0" lvl="0" marL="0" marR="0" rtl="0" algn="l">
                        <a:spcBef>
                          <a:spcPts val="0"/>
                        </a:spcBef>
                        <a:spcAft>
                          <a:spcPts val="0"/>
                        </a:spcAft>
                        <a:buNone/>
                      </a:pPr>
                      <a:r>
                        <a:rPr lang="en-GB" sz="1000">
                          <a:solidFill>
                            <a:srgbClr val="3F3F3F"/>
                          </a:solidFill>
                          <a:latin typeface="Helvetica Neue"/>
                          <a:ea typeface="Helvetica Neue"/>
                          <a:cs typeface="Helvetica Neue"/>
                          <a:sym typeface="Helvetica Neue"/>
                        </a:rPr>
                        <a:t>ROW</a:t>
                      </a:r>
                      <a:endParaRPr/>
                    </a:p>
                  </a:txBody>
                  <a:tcPr marT="45725" marB="45725" marR="91450" marL="91450"/>
                </a:tc>
                <a:tc>
                  <a:txBody>
                    <a:bodyPr/>
                    <a:lstStyle/>
                    <a:p>
                      <a:pPr indent="0" lvl="0" marL="0" marR="0" rtl="0" algn="ctr">
                        <a:spcBef>
                          <a:spcPts val="0"/>
                        </a:spcBef>
                        <a:spcAft>
                          <a:spcPts val="0"/>
                        </a:spcAft>
                        <a:buNone/>
                      </a:pPr>
                      <a:r>
                        <a:rPr lang="en-GB" sz="1000">
                          <a:solidFill>
                            <a:srgbClr val="3F3F3F"/>
                          </a:solidFill>
                          <a:latin typeface="Helvetica Neue"/>
                          <a:ea typeface="Helvetica Neue"/>
                          <a:cs typeface="Helvetica Neue"/>
                          <a:sym typeface="Helvetica Neue"/>
                        </a:rPr>
                        <a:t>POA</a:t>
                      </a:r>
                      <a:endParaRPr/>
                    </a:p>
                  </a:txBody>
                  <a:tcPr marT="45725" marB="45725" marR="91450" marL="91450"/>
                </a:tc>
                <a:tc>
                  <a:txBody>
                    <a:bodyPr/>
                    <a:lstStyle/>
                    <a:p>
                      <a:pPr indent="0" lvl="0" marL="0" marR="0" rtl="0" algn="ctr">
                        <a:lnSpc>
                          <a:spcPct val="100000"/>
                        </a:lnSpc>
                        <a:spcBef>
                          <a:spcPts val="0"/>
                        </a:spcBef>
                        <a:spcAft>
                          <a:spcPts val="0"/>
                        </a:spcAft>
                        <a:buClr>
                          <a:srgbClr val="3F3F3F"/>
                        </a:buClr>
                        <a:buSzPts val="1000"/>
                        <a:buFont typeface="Helvetica Neue"/>
                        <a:buNone/>
                      </a:pPr>
                      <a:r>
                        <a:rPr lang="en-GB" sz="1000">
                          <a:solidFill>
                            <a:srgbClr val="3F3F3F"/>
                          </a:solidFill>
                          <a:latin typeface="Helvetica Neue"/>
                          <a:ea typeface="Helvetica Neue"/>
                          <a:cs typeface="Helvetica Neue"/>
                          <a:sym typeface="Helvetica Neue"/>
                        </a:rPr>
                        <a:t>POA</a:t>
                      </a:r>
                      <a:endParaRPr/>
                    </a:p>
                  </a:txBody>
                  <a:tcPr marT="45725" marB="45725" marR="91450" marL="9145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2016-03-16T14:01:46Z</dcterms:created>
  <dc:creator>Joanne Griffin</dc:creator>
</cp:coreProperties>
</file>